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8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8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371"/>
    <a:srgbClr val="1D5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6581" autoAdjust="0"/>
  </p:normalViewPr>
  <p:slideViewPr>
    <p:cSldViewPr snapToGrid="0" showGuides="1">
      <p:cViewPr varScale="1">
        <p:scale>
          <a:sx n="55" d="100"/>
          <a:sy n="55" d="100"/>
        </p:scale>
        <p:origin x="404" y="52"/>
      </p:cViewPr>
      <p:guideLst>
        <p:guide orient="horz" pos="2818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604"/>
    </p:cViewPr>
  </p:sorterViewPr>
  <p:notesViewPr>
    <p:cSldViewPr snapToGrid="0" showGuides="1">
      <p:cViewPr varScale="1">
        <p:scale>
          <a:sx n="118" d="100"/>
          <a:sy n="118" d="100"/>
        </p:scale>
        <p:origin x="500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C9842-2F19-4F71-9708-F384EDD7D2E0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E8550-A95B-4A55-8459-80BE03E70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42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98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30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38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986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308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954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180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645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387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733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33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258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08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469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78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03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8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285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42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247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149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70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6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D696-3FBC-7184-96C5-75EAD72D0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B6B89-FBAD-60D6-5BF2-BDB9242D9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>
              <a:gd name="adj" fmla="val 12378"/>
            </a:avLst>
          </a:prstGeom>
          <a:solidFill>
            <a:srgbClr val="0A3371"/>
          </a:solidFill>
        </p:spPr>
        <p:txBody>
          <a:bodyPr anchor="ctr" anchorCtr="1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D1122-3826-D177-6A2E-B8514E601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0051" y="6129326"/>
            <a:ext cx="645415" cy="6454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363691-12E4-92F8-F2F0-ABE09A495C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458" y="6347533"/>
            <a:ext cx="670569" cy="346229"/>
          </a:xfrm>
          <a:prstGeom prst="rect">
            <a:avLst/>
          </a:prstGeom>
        </p:spPr>
      </p:pic>
      <p:pic>
        <p:nvPicPr>
          <p:cNvPr id="13" name="Google Shape;445;p71">
            <a:extLst>
              <a:ext uri="{FF2B5EF4-FFF2-40B4-BE49-F238E27FC236}">
                <a16:creationId xmlns:a16="http://schemas.microsoft.com/office/drawing/2014/main" id="{D355CF82-816E-F82A-6D08-B34731F9F2FE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31" y="6184445"/>
            <a:ext cx="1234249" cy="5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B46C37-67EF-237A-935B-603F5C6608F8}"/>
              </a:ext>
            </a:extLst>
          </p:cNvPr>
          <p:cNvSpPr txBox="1"/>
          <p:nvPr userDrawn="1"/>
        </p:nvSpPr>
        <p:spPr>
          <a:xfrm>
            <a:off x="488272" y="6525085"/>
            <a:ext cx="1020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Treasury Module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E5498B-FDA4-4560-AF51-B42487FD9805}"/>
              </a:ext>
            </a:extLst>
          </p:cNvPr>
          <p:cNvSpPr txBox="1"/>
          <p:nvPr userDrawn="1"/>
        </p:nvSpPr>
        <p:spPr>
          <a:xfrm>
            <a:off x="2861667" y="6391275"/>
            <a:ext cx="646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  <a:effectLst/>
              </a:rPr>
              <a:t>Church treasurers embracing digital transformation together, one click at a time</a:t>
            </a:r>
          </a:p>
        </p:txBody>
      </p:sp>
    </p:spTree>
    <p:extLst>
      <p:ext uri="{BB962C8B-B14F-4D97-AF65-F5344CB8AC3E}">
        <p14:creationId xmlns:p14="http://schemas.microsoft.com/office/powerpoint/2010/main" val="178999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236F-B660-C11E-FA91-21F33198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0E924-2ABA-F71B-2C27-21B598DF3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prstGeom prst="roundRect">
            <a:avLst>
              <a:gd name="adj" fmla="val 3610"/>
            </a:avLst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8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0068FD-018B-2B31-4BAF-1D00BD50C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D0ABC-2C30-9F66-7FC2-9A1D3DF1E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oundRect">
            <a:avLst>
              <a:gd name="adj" fmla="val 2847"/>
            </a:avLst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6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5F08-4532-0F27-A0F0-514FB9C3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1DB95-4384-DEF3-EE2B-9E1ABDF14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536"/>
          </a:xfrm>
          <a:prstGeom prst="roundRect">
            <a:avLst>
              <a:gd name="adj" fmla="val 4426"/>
            </a:avLst>
          </a:prstGeom>
          <a:solidFill>
            <a:srgbClr val="0A337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3EF195-2270-73F8-08E4-61DBCD998D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3458" y="6347533"/>
            <a:ext cx="670569" cy="346229"/>
          </a:xfrm>
          <a:prstGeom prst="rect">
            <a:avLst/>
          </a:prstGeom>
        </p:spPr>
      </p:pic>
      <p:pic>
        <p:nvPicPr>
          <p:cNvPr id="8" name="Google Shape;445;p71">
            <a:extLst>
              <a:ext uri="{FF2B5EF4-FFF2-40B4-BE49-F238E27FC236}">
                <a16:creationId xmlns:a16="http://schemas.microsoft.com/office/drawing/2014/main" id="{436488A5-0682-D81A-5F80-2D71C24E9811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31" y="6184445"/>
            <a:ext cx="1234249" cy="5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CEBE19-3A20-85B7-F7FD-BDDCF3D36ADD}"/>
              </a:ext>
            </a:extLst>
          </p:cNvPr>
          <p:cNvSpPr txBox="1"/>
          <p:nvPr userDrawn="1"/>
        </p:nvSpPr>
        <p:spPr>
          <a:xfrm>
            <a:off x="488272" y="6525085"/>
            <a:ext cx="1020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Treasury Module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FABA5-9A5F-2BA2-2452-DC81D81E02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90051" y="6129326"/>
            <a:ext cx="645415" cy="645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66A3B5-9BB7-0E19-7230-471026227955}"/>
              </a:ext>
            </a:extLst>
          </p:cNvPr>
          <p:cNvSpPr txBox="1"/>
          <p:nvPr userDrawn="1"/>
        </p:nvSpPr>
        <p:spPr>
          <a:xfrm>
            <a:off x="2861667" y="6391275"/>
            <a:ext cx="646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  <a:effectLst/>
              </a:rPr>
              <a:t>Church treasurers embracing digital transformation together, one click at a time</a:t>
            </a:r>
          </a:p>
        </p:txBody>
      </p:sp>
    </p:spTree>
    <p:extLst>
      <p:ext uri="{BB962C8B-B14F-4D97-AF65-F5344CB8AC3E}">
        <p14:creationId xmlns:p14="http://schemas.microsoft.com/office/powerpoint/2010/main" val="1642590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1EA3-2E28-6AFE-AA64-07913B167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oundRect">
            <a:avLst>
              <a:gd name="adj" fmla="val 5775"/>
            </a:avLst>
          </a:prstGeom>
          <a:solidFill>
            <a:srgbClr val="0A3371"/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FA872-1512-C6C2-3049-EDD147E38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796BDE-940B-D936-2ADF-5E776C279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0051" y="6129326"/>
            <a:ext cx="645415" cy="645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62A032-1DFE-ECB2-D82F-C1FC5FA76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458" y="6347533"/>
            <a:ext cx="670569" cy="346229"/>
          </a:xfrm>
          <a:prstGeom prst="rect">
            <a:avLst/>
          </a:prstGeom>
        </p:spPr>
      </p:pic>
      <p:pic>
        <p:nvPicPr>
          <p:cNvPr id="9" name="Google Shape;445;p71">
            <a:extLst>
              <a:ext uri="{FF2B5EF4-FFF2-40B4-BE49-F238E27FC236}">
                <a16:creationId xmlns:a16="http://schemas.microsoft.com/office/drawing/2014/main" id="{53F6C7FE-B51C-5837-9E4D-77DEF98BD93A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31" y="6184445"/>
            <a:ext cx="1234249" cy="5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31A8D4-F340-C7E4-AC6F-94C03800A777}"/>
              </a:ext>
            </a:extLst>
          </p:cNvPr>
          <p:cNvSpPr txBox="1"/>
          <p:nvPr userDrawn="1"/>
        </p:nvSpPr>
        <p:spPr>
          <a:xfrm>
            <a:off x="488272" y="6525085"/>
            <a:ext cx="1020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Treasury Module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78D565-E5FD-DE1E-46AC-E6D920E173AE}"/>
              </a:ext>
            </a:extLst>
          </p:cNvPr>
          <p:cNvSpPr txBox="1"/>
          <p:nvPr userDrawn="1"/>
        </p:nvSpPr>
        <p:spPr>
          <a:xfrm>
            <a:off x="2861667" y="6391275"/>
            <a:ext cx="646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  <a:effectLst/>
              </a:rPr>
              <a:t>Church treasurers embracing digital transformation together, one click at a time</a:t>
            </a:r>
          </a:p>
        </p:txBody>
      </p:sp>
    </p:spTree>
    <p:extLst>
      <p:ext uri="{BB962C8B-B14F-4D97-AF65-F5344CB8AC3E}">
        <p14:creationId xmlns:p14="http://schemas.microsoft.com/office/powerpoint/2010/main" val="201194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95AC2-4718-2B73-F266-E149E6C3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1A5D-66B2-8DDB-5B92-DD313F043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536"/>
          </a:xfrm>
          <a:prstGeom prst="roundRect">
            <a:avLst>
              <a:gd name="adj" fmla="val 4426"/>
            </a:avLst>
          </a:prstGeom>
          <a:solidFill>
            <a:srgbClr val="0A337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3A1EC-6403-CD3B-6C08-07D0E6B5D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1292"/>
          </a:xfrm>
          <a:prstGeom prst="roundRect">
            <a:avLst>
              <a:gd name="adj" fmla="val 4426"/>
            </a:avLst>
          </a:prstGeom>
          <a:solidFill>
            <a:srgbClr val="0A337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C96C6-AEBE-22AE-BEAE-97033E94E3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0051" y="6129326"/>
            <a:ext cx="645415" cy="645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DD1E3-9DA5-ACAF-6DFF-E7F22AA3C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458" y="6347533"/>
            <a:ext cx="670569" cy="346229"/>
          </a:xfrm>
          <a:prstGeom prst="rect">
            <a:avLst/>
          </a:prstGeom>
        </p:spPr>
      </p:pic>
      <p:pic>
        <p:nvPicPr>
          <p:cNvPr id="10" name="Google Shape;445;p71">
            <a:extLst>
              <a:ext uri="{FF2B5EF4-FFF2-40B4-BE49-F238E27FC236}">
                <a16:creationId xmlns:a16="http://schemas.microsoft.com/office/drawing/2014/main" id="{19DEC8C5-8262-6B8E-9CE7-D7BB34A5ADBB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31" y="6184445"/>
            <a:ext cx="1234249" cy="5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E3264B-F756-AF1E-1495-A31305BB0CE7}"/>
              </a:ext>
            </a:extLst>
          </p:cNvPr>
          <p:cNvSpPr txBox="1"/>
          <p:nvPr userDrawn="1"/>
        </p:nvSpPr>
        <p:spPr>
          <a:xfrm>
            <a:off x="488272" y="6525085"/>
            <a:ext cx="1020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Treasury Module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E4F0D-9A08-D3F8-9AC3-DB5F870F1112}"/>
              </a:ext>
            </a:extLst>
          </p:cNvPr>
          <p:cNvSpPr txBox="1"/>
          <p:nvPr userDrawn="1"/>
        </p:nvSpPr>
        <p:spPr>
          <a:xfrm>
            <a:off x="2861667" y="6391275"/>
            <a:ext cx="646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  <a:effectLst/>
              </a:rPr>
              <a:t>Church treasurers embracing digital transformation together, one click at a time</a:t>
            </a:r>
          </a:p>
        </p:txBody>
      </p:sp>
    </p:spTree>
    <p:extLst>
      <p:ext uri="{BB962C8B-B14F-4D97-AF65-F5344CB8AC3E}">
        <p14:creationId xmlns:p14="http://schemas.microsoft.com/office/powerpoint/2010/main" val="365620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C5B9-E57A-365C-1087-37358289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36874-313A-C162-60C5-6349B9659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flowChartProcess">
            <a:avLst/>
          </a:prstGeom>
          <a:noFill/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1E7BC-1F65-156B-1574-A6874B9C6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4086"/>
          </a:xfrm>
          <a:prstGeom prst="roundRect">
            <a:avLst>
              <a:gd name="adj" fmla="val 5824"/>
            </a:avLst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6E5A6-1BCB-E39B-1F20-01DC93AD9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2400" b="1" dirty="0"/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C5F36-CE10-6896-AF8B-568D089E5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4086"/>
          </a:xfrm>
          <a:prstGeom prst="roundRect">
            <a:avLst>
              <a:gd name="adj" fmla="val 5668"/>
            </a:avLst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E5AFFC-62FD-50C6-840D-3B8E82B3B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0051" y="6129326"/>
            <a:ext cx="645415" cy="645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B2BF39-271D-5899-8296-B901CE6C37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458" y="6347533"/>
            <a:ext cx="670569" cy="346229"/>
          </a:xfrm>
          <a:prstGeom prst="rect">
            <a:avLst/>
          </a:prstGeom>
        </p:spPr>
      </p:pic>
      <p:pic>
        <p:nvPicPr>
          <p:cNvPr id="12" name="Google Shape;445;p71">
            <a:extLst>
              <a:ext uri="{FF2B5EF4-FFF2-40B4-BE49-F238E27FC236}">
                <a16:creationId xmlns:a16="http://schemas.microsoft.com/office/drawing/2014/main" id="{F69FD32D-703B-3400-A9BA-981ED6BBCF27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31" y="6184445"/>
            <a:ext cx="1234249" cy="5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D4DA13-8458-6973-50A1-246B7C47E851}"/>
              </a:ext>
            </a:extLst>
          </p:cNvPr>
          <p:cNvSpPr txBox="1"/>
          <p:nvPr userDrawn="1"/>
        </p:nvSpPr>
        <p:spPr>
          <a:xfrm>
            <a:off x="488272" y="6525085"/>
            <a:ext cx="1020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Treasury Module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D18114-04B1-2FA1-E18C-76327F2D2302}"/>
              </a:ext>
            </a:extLst>
          </p:cNvPr>
          <p:cNvSpPr txBox="1"/>
          <p:nvPr userDrawn="1"/>
        </p:nvSpPr>
        <p:spPr>
          <a:xfrm>
            <a:off x="2861667" y="6391275"/>
            <a:ext cx="646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  <a:effectLst/>
              </a:rPr>
              <a:t>Church treasurers embracing digital transformation together, one click at a time</a:t>
            </a:r>
          </a:p>
        </p:txBody>
      </p:sp>
    </p:spTree>
    <p:extLst>
      <p:ext uri="{BB962C8B-B14F-4D97-AF65-F5344CB8AC3E}">
        <p14:creationId xmlns:p14="http://schemas.microsoft.com/office/powerpoint/2010/main" val="36586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FBE3-27B6-9ACB-6ECD-E48F1EC6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9FEC3-22CE-5FAB-3A7F-1D55E6FAC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0051" y="6129326"/>
            <a:ext cx="645415" cy="645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9B17E4-FC32-316A-C507-D0FCEDFADB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458" y="6347533"/>
            <a:ext cx="670569" cy="346229"/>
          </a:xfrm>
          <a:prstGeom prst="rect">
            <a:avLst/>
          </a:prstGeom>
        </p:spPr>
      </p:pic>
      <p:pic>
        <p:nvPicPr>
          <p:cNvPr id="8" name="Google Shape;445;p71">
            <a:extLst>
              <a:ext uri="{FF2B5EF4-FFF2-40B4-BE49-F238E27FC236}">
                <a16:creationId xmlns:a16="http://schemas.microsoft.com/office/drawing/2014/main" id="{B9EE1012-C73B-E5D0-4F33-E6CAA2E2684A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31" y="6184445"/>
            <a:ext cx="1234249" cy="5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C3394C-A377-9FFF-53DD-D0FB70025FFB}"/>
              </a:ext>
            </a:extLst>
          </p:cNvPr>
          <p:cNvSpPr txBox="1"/>
          <p:nvPr userDrawn="1"/>
        </p:nvSpPr>
        <p:spPr>
          <a:xfrm>
            <a:off x="488272" y="6525085"/>
            <a:ext cx="1020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Treasury Module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D523C-0D2F-87A8-09DC-B4B9E0A70F2D}"/>
              </a:ext>
            </a:extLst>
          </p:cNvPr>
          <p:cNvSpPr txBox="1"/>
          <p:nvPr userDrawn="1"/>
        </p:nvSpPr>
        <p:spPr>
          <a:xfrm>
            <a:off x="2861667" y="6391275"/>
            <a:ext cx="646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  <a:effectLst/>
              </a:rPr>
              <a:t>Church treasurers embracing digital transformation together, one click at a time</a:t>
            </a:r>
          </a:p>
        </p:txBody>
      </p:sp>
    </p:spTree>
    <p:extLst>
      <p:ext uri="{BB962C8B-B14F-4D97-AF65-F5344CB8AC3E}">
        <p14:creationId xmlns:p14="http://schemas.microsoft.com/office/powerpoint/2010/main" val="4627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2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00F6-4267-8D48-99DB-ED9E95D2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885DC-FDE9-B6B4-4BFC-257187FF4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oundRect">
            <a:avLst>
              <a:gd name="adj" fmla="val 3676"/>
            </a:avLst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1FCFC-3567-B3D6-7BD1-B0CC4C277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oundRect">
            <a:avLst>
              <a:gd name="adj" fmla="val 4921"/>
            </a:avLst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6C87C3-58AA-A2A7-9869-21B7C07F1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0051" y="6129326"/>
            <a:ext cx="645415" cy="645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D38F48-5369-CEB5-8B7B-2031CEAC57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458" y="6347533"/>
            <a:ext cx="670569" cy="346229"/>
          </a:xfrm>
          <a:prstGeom prst="rect">
            <a:avLst/>
          </a:prstGeom>
        </p:spPr>
      </p:pic>
      <p:pic>
        <p:nvPicPr>
          <p:cNvPr id="10" name="Google Shape;445;p71">
            <a:extLst>
              <a:ext uri="{FF2B5EF4-FFF2-40B4-BE49-F238E27FC236}">
                <a16:creationId xmlns:a16="http://schemas.microsoft.com/office/drawing/2014/main" id="{FDC221B9-7A9F-4C4C-2C92-FCC1393773FD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31" y="6184445"/>
            <a:ext cx="1234249" cy="5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F21F2-FF17-CFD6-738B-D8872B88ADF3}"/>
              </a:ext>
            </a:extLst>
          </p:cNvPr>
          <p:cNvSpPr txBox="1"/>
          <p:nvPr userDrawn="1"/>
        </p:nvSpPr>
        <p:spPr>
          <a:xfrm>
            <a:off x="488272" y="6525085"/>
            <a:ext cx="1020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Treasury Module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804B5-6493-2132-0F6C-12974C58A32D}"/>
              </a:ext>
            </a:extLst>
          </p:cNvPr>
          <p:cNvSpPr txBox="1"/>
          <p:nvPr userDrawn="1"/>
        </p:nvSpPr>
        <p:spPr>
          <a:xfrm>
            <a:off x="2861667" y="6391275"/>
            <a:ext cx="646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  <a:effectLst/>
              </a:rPr>
              <a:t>Church treasurers embracing digital transformation together, one click at a time</a:t>
            </a:r>
          </a:p>
        </p:txBody>
      </p:sp>
    </p:spTree>
    <p:extLst>
      <p:ext uri="{BB962C8B-B14F-4D97-AF65-F5344CB8AC3E}">
        <p14:creationId xmlns:p14="http://schemas.microsoft.com/office/powerpoint/2010/main" val="172397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A60C6-89CD-9D71-DCD5-BB74EA7F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79B15-4D67-1E29-5D3B-3AE539566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7283-B781-273D-8EBE-864823371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4D9C70-3F73-E831-A9EC-F8377C6B51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0051" y="6129326"/>
            <a:ext cx="645415" cy="645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60253-6B3C-5D0E-DF18-5F4696CAA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458" y="6347533"/>
            <a:ext cx="670569" cy="346229"/>
          </a:xfrm>
          <a:prstGeom prst="rect">
            <a:avLst/>
          </a:prstGeom>
        </p:spPr>
      </p:pic>
      <p:pic>
        <p:nvPicPr>
          <p:cNvPr id="10" name="Google Shape;445;p71">
            <a:extLst>
              <a:ext uri="{FF2B5EF4-FFF2-40B4-BE49-F238E27FC236}">
                <a16:creationId xmlns:a16="http://schemas.microsoft.com/office/drawing/2014/main" id="{A8AC7082-79D9-98E0-272F-18F72D2FEF9B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31" y="6184445"/>
            <a:ext cx="1234249" cy="5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51AAEB-940B-ADC6-65F8-2428588CBD04}"/>
              </a:ext>
            </a:extLst>
          </p:cNvPr>
          <p:cNvSpPr txBox="1"/>
          <p:nvPr userDrawn="1"/>
        </p:nvSpPr>
        <p:spPr>
          <a:xfrm>
            <a:off x="488272" y="6525085"/>
            <a:ext cx="1020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Treasury Module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6DAF2-FA52-844E-6E93-FB55A29DA6BB}"/>
              </a:ext>
            </a:extLst>
          </p:cNvPr>
          <p:cNvSpPr txBox="1"/>
          <p:nvPr userDrawn="1"/>
        </p:nvSpPr>
        <p:spPr>
          <a:xfrm>
            <a:off x="2861667" y="6391275"/>
            <a:ext cx="646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  <a:effectLst/>
              </a:rPr>
              <a:t>Church treasurers embracing digital transformation together, one click at a time</a:t>
            </a:r>
          </a:p>
        </p:txBody>
      </p:sp>
    </p:spTree>
    <p:extLst>
      <p:ext uri="{BB962C8B-B14F-4D97-AF65-F5344CB8AC3E}">
        <p14:creationId xmlns:p14="http://schemas.microsoft.com/office/powerpoint/2010/main" val="363581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8000">
              <a:schemeClr val="accent1"/>
            </a:gs>
            <a:gs pos="88000">
              <a:schemeClr val="accent1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C2E51F-3CC6-926F-A53B-35214F35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8C3CB-9447-1FA7-CAD0-CE47DABC3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oundRect">
            <a:avLst>
              <a:gd name="adj" fmla="val 4222"/>
            </a:avLst>
          </a:prstGeom>
          <a:solidFill>
            <a:srgbClr val="0A337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20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C5D9C8-9179-D2F1-FE95-305F67EEDA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chemeClr val="accent1"/>
              </a:gs>
              <a:gs pos="88000">
                <a:schemeClr val="accent1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E7DD4-6DD3-EAEC-ACD0-767FC470B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1363"/>
            <a:ext cx="9144000" cy="2387600"/>
          </a:xfrm>
        </p:spPr>
        <p:txBody>
          <a:bodyPr/>
          <a:lstStyle/>
          <a:p>
            <a:r>
              <a:rPr lang="en-GB" dirty="0"/>
              <a:t>       </a:t>
            </a:r>
            <a:r>
              <a:rPr lang="en-GB" sz="7200" dirty="0"/>
              <a:t>+</a:t>
            </a:r>
            <a:br>
              <a:rPr lang="en-GB" dirty="0"/>
            </a:br>
            <a:r>
              <a:rPr lang="en-GB" b="1" dirty="0"/>
              <a:t>Implementation Weekend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C4A3937D-EA82-958A-1F3A-769049372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21038"/>
            <a:ext cx="9144000" cy="2084388"/>
          </a:xfrm>
        </p:spPr>
        <p:txBody>
          <a:bodyPr anchor="ctr" anchorCtr="1">
            <a:normAutofit fontScale="92500" lnSpcReduction="10000"/>
          </a:bodyPr>
          <a:lstStyle/>
          <a:p>
            <a:r>
              <a:rPr lang="en-GB" sz="3500" i="1" dirty="0">
                <a:solidFill>
                  <a:srgbClr val="FFFF00"/>
                </a:solidFill>
              </a:rPr>
              <a:t>Church treasurers embracing digital transformation together, one click at a time</a:t>
            </a:r>
          </a:p>
          <a:p>
            <a:endParaRPr lang="en-GB" sz="800" dirty="0"/>
          </a:p>
          <a:p>
            <a:r>
              <a:rPr lang="en-GB" b="1" dirty="0"/>
              <a:t>BUC   |   NEC   |   SEC   |   IM   |   SM   |   WM</a:t>
            </a:r>
          </a:p>
          <a:p>
            <a:r>
              <a:rPr lang="en-GB" dirty="0"/>
              <a:t>17-19 May 2024</a:t>
            </a: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B911E1A-FC96-06FD-F541-789431956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12" y="1351150"/>
            <a:ext cx="1421653" cy="734030"/>
          </a:xfrm>
          <a:prstGeom prst="rect">
            <a:avLst/>
          </a:prstGeom>
        </p:spPr>
      </p:pic>
      <p:pic>
        <p:nvPicPr>
          <p:cNvPr id="11" name="Google Shape;445;p71">
            <a:extLst>
              <a:ext uri="{FF2B5EF4-FFF2-40B4-BE49-F238E27FC236}">
                <a16:creationId xmlns:a16="http://schemas.microsoft.com/office/drawing/2014/main" id="{879087F6-7DF3-7E45-3515-2216DF96C6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4862" y="838200"/>
            <a:ext cx="2758869" cy="13527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13325B-D8B5-AC63-1E4B-3CDBD90829AD}"/>
              </a:ext>
            </a:extLst>
          </p:cNvPr>
          <p:cNvSpPr txBox="1"/>
          <p:nvPr/>
        </p:nvSpPr>
        <p:spPr>
          <a:xfrm>
            <a:off x="4128935" y="1722389"/>
            <a:ext cx="2198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Treasury Module</a:t>
            </a:r>
          </a:p>
        </p:txBody>
      </p:sp>
    </p:spTree>
    <p:extLst>
      <p:ext uri="{BB962C8B-B14F-4D97-AF65-F5344CB8AC3E}">
        <p14:creationId xmlns:p14="http://schemas.microsoft.com/office/powerpoint/2010/main" val="36967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539"/>
            <a:ext cx="10515600" cy="1325563"/>
          </a:xfrm>
        </p:spPr>
        <p:txBody>
          <a:bodyPr/>
          <a:lstStyle/>
          <a:p>
            <a:r>
              <a:rPr lang="en-US" dirty="0"/>
              <a:t>How to record Expenses on ACMS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8.  Add &gt; Type number (e.g. Invoice, Cheques </a:t>
            </a:r>
            <a:r>
              <a:rPr lang="en-US" sz="2000" dirty="0" err="1"/>
              <a:t>etc</a:t>
            </a:r>
            <a:r>
              <a:rPr lang="en-US" sz="2000" dirty="0"/>
              <a:t>) </a:t>
            </a:r>
            <a:endParaRPr lang="en-GB" sz="2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7C33708-DE65-39DA-17D8-AFDBB0BAF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4" y="1786912"/>
            <a:ext cx="10805372" cy="44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2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539"/>
            <a:ext cx="10515600" cy="1325563"/>
          </a:xfrm>
        </p:spPr>
        <p:txBody>
          <a:bodyPr/>
          <a:lstStyle/>
          <a:p>
            <a:r>
              <a:rPr lang="en-US" dirty="0"/>
              <a:t>How to record Expenses on ACMS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9.  Add &gt; Supplier Details  </a:t>
            </a:r>
            <a:endParaRPr lang="en-GB" sz="2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E31240B-4D2C-8F01-3A5C-8E1FC00D0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7" y="1708223"/>
            <a:ext cx="10580283" cy="46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3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539"/>
            <a:ext cx="10515600" cy="1325563"/>
          </a:xfrm>
        </p:spPr>
        <p:txBody>
          <a:bodyPr/>
          <a:lstStyle/>
          <a:p>
            <a:r>
              <a:rPr lang="en-US" dirty="0"/>
              <a:t>How to record Expenses on ACMS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10.  Add &gt; Description </a:t>
            </a:r>
            <a:endParaRPr lang="en-GB" sz="2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BBBD8D1-E017-B9BB-7CF7-D892C7CE6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76425"/>
            <a:ext cx="11095299" cy="428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2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539"/>
            <a:ext cx="10515600" cy="1325563"/>
          </a:xfrm>
        </p:spPr>
        <p:txBody>
          <a:bodyPr/>
          <a:lstStyle/>
          <a:p>
            <a:r>
              <a:rPr lang="en-US" dirty="0"/>
              <a:t>How to record Expenses on ACMS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11.  Click &gt; Include </a:t>
            </a:r>
            <a:endParaRPr lang="en-GB" sz="2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C78B626-50B4-4AA7-4A7C-A4EA90D51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5" y="1679311"/>
            <a:ext cx="10515600" cy="45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1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539"/>
            <a:ext cx="10515600" cy="1325563"/>
          </a:xfrm>
        </p:spPr>
        <p:txBody>
          <a:bodyPr/>
          <a:lstStyle/>
          <a:p>
            <a:r>
              <a:rPr lang="en-US" dirty="0"/>
              <a:t>How to record Expenses on ACMS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12.  Click &gt; Payment</a:t>
            </a:r>
            <a:endParaRPr lang="en-GB" sz="2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44AB34C-88F9-177E-AE9E-0D6463513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7" y="1881550"/>
            <a:ext cx="11440633" cy="42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83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42"/>
            <a:ext cx="10515600" cy="1325563"/>
          </a:xfrm>
        </p:spPr>
        <p:txBody>
          <a:bodyPr/>
          <a:lstStyle/>
          <a:p>
            <a:r>
              <a:rPr lang="en-US" dirty="0"/>
              <a:t>How to record Expenses on ACMS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13.  Click &gt; Pay – Chose one of the options</a:t>
            </a:r>
            <a:endParaRPr lang="en-GB" sz="2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9D803FA-BFC4-64FF-E265-09C484764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0" y="1881551"/>
            <a:ext cx="11036595" cy="421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3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42"/>
            <a:ext cx="10515600" cy="1325563"/>
          </a:xfrm>
        </p:spPr>
        <p:txBody>
          <a:bodyPr/>
          <a:lstStyle/>
          <a:p>
            <a:r>
              <a:rPr lang="en-US" dirty="0"/>
              <a:t>How to record Expenses on ACMS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14.  Click &gt; Confirm</a:t>
            </a:r>
            <a:endParaRPr lang="en-GB" sz="2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A17C475-9648-0276-4B04-EC7BCD5C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95" y="1701209"/>
            <a:ext cx="10515600" cy="45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37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42"/>
            <a:ext cx="10515600" cy="1325563"/>
          </a:xfrm>
        </p:spPr>
        <p:txBody>
          <a:bodyPr/>
          <a:lstStyle/>
          <a:p>
            <a:r>
              <a:rPr lang="en-US" dirty="0"/>
              <a:t>How to record Expenses on ACMS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15.  Payment &gt; Completed Successfully</a:t>
            </a:r>
            <a:endParaRPr lang="en-GB" sz="2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1D7761B-A566-39D1-969F-A3E24815A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9" y="1756034"/>
            <a:ext cx="11047228" cy="43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95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42"/>
            <a:ext cx="10515600" cy="1325563"/>
          </a:xfrm>
        </p:spPr>
        <p:txBody>
          <a:bodyPr/>
          <a:lstStyle/>
          <a:p>
            <a:r>
              <a:rPr lang="en-US" dirty="0"/>
              <a:t>Bank Transfer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1.  Financial Transaction&gt; Cash/Bank Transfer</a:t>
            </a:r>
            <a:endParaRPr lang="en-GB" sz="2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C209E9E-50A6-078B-4039-4E78CF6C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7" y="1743075"/>
            <a:ext cx="10904196" cy="425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9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42"/>
            <a:ext cx="10515600" cy="1325563"/>
          </a:xfrm>
        </p:spPr>
        <p:txBody>
          <a:bodyPr/>
          <a:lstStyle/>
          <a:p>
            <a:r>
              <a:rPr lang="en-US" dirty="0"/>
              <a:t>Bank Transfer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2.  Click &gt; New</a:t>
            </a:r>
            <a:endParaRPr lang="en-GB" sz="2000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9F097A7-9ED8-8155-131B-8D053654D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4" y="1881550"/>
            <a:ext cx="10424751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4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539"/>
            <a:ext cx="10515600" cy="1325563"/>
          </a:xfrm>
        </p:spPr>
        <p:txBody>
          <a:bodyPr/>
          <a:lstStyle/>
          <a:p>
            <a:r>
              <a:rPr lang="en-US" dirty="0"/>
              <a:t>How to record Expenses on ACMS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431097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1. Expense Menu &gt; expense option</a:t>
            </a:r>
            <a:endParaRPr lang="en-GB" sz="2000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B1D4933-7FCC-989D-CE2F-D4B29D757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2" b="8405"/>
          <a:stretch/>
        </p:blipFill>
        <p:spPr>
          <a:xfrm>
            <a:off x="1163841" y="1736203"/>
            <a:ext cx="10189959" cy="44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51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42"/>
            <a:ext cx="10515600" cy="1325563"/>
          </a:xfrm>
        </p:spPr>
        <p:txBody>
          <a:bodyPr/>
          <a:lstStyle/>
          <a:p>
            <a:r>
              <a:rPr lang="en-US" dirty="0"/>
              <a:t>Bank Transfer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3.  Select &gt; from account</a:t>
            </a:r>
            <a:endParaRPr lang="en-GB" sz="2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C9D4688-888C-F9B6-2AB2-DC643B5C1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1" y="1724627"/>
            <a:ext cx="11071547" cy="434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5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42"/>
            <a:ext cx="10515600" cy="1325563"/>
          </a:xfrm>
        </p:spPr>
        <p:txBody>
          <a:bodyPr/>
          <a:lstStyle/>
          <a:p>
            <a:r>
              <a:rPr lang="en-US" dirty="0"/>
              <a:t>Bank Transfer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4.  Add &gt; amount</a:t>
            </a:r>
            <a:endParaRPr lang="en-GB" sz="2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7B779A5-CAA0-DCFC-7263-182F834DE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1550"/>
            <a:ext cx="10133756" cy="43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7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42"/>
            <a:ext cx="10515600" cy="1325563"/>
          </a:xfrm>
        </p:spPr>
        <p:txBody>
          <a:bodyPr/>
          <a:lstStyle/>
          <a:p>
            <a:r>
              <a:rPr lang="en-US" dirty="0"/>
              <a:t>Bank Transfer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5.  Select &gt; to account</a:t>
            </a:r>
            <a:endParaRPr lang="en-GB" sz="2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167C8C5-4617-D65F-CD9D-E02E7B596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4" y="1736204"/>
            <a:ext cx="11123271" cy="41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61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42"/>
            <a:ext cx="10515600" cy="1325563"/>
          </a:xfrm>
        </p:spPr>
        <p:txBody>
          <a:bodyPr/>
          <a:lstStyle/>
          <a:p>
            <a:r>
              <a:rPr lang="en-US" dirty="0"/>
              <a:t>Bank Transfer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6.  Select &gt; Date</a:t>
            </a:r>
            <a:endParaRPr lang="en-GB" sz="2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451521C-83B6-3B1C-DFB1-BC5A3936F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1550"/>
            <a:ext cx="11353800" cy="42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3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42"/>
            <a:ext cx="10515600" cy="1325563"/>
          </a:xfrm>
        </p:spPr>
        <p:txBody>
          <a:bodyPr/>
          <a:lstStyle/>
          <a:p>
            <a:r>
              <a:rPr lang="en-US" dirty="0"/>
              <a:t>Bank Transfer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7.  Add &gt; Description</a:t>
            </a:r>
            <a:endParaRPr lang="en-GB" sz="2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C1C78C5-47DE-07F6-D9C1-133F3E88B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3" y="1770927"/>
            <a:ext cx="11372971" cy="44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32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42"/>
            <a:ext cx="10515600" cy="1325563"/>
          </a:xfrm>
        </p:spPr>
        <p:txBody>
          <a:bodyPr/>
          <a:lstStyle/>
          <a:p>
            <a:r>
              <a:rPr lang="en-US" dirty="0"/>
              <a:t>Bank Transfer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8.  Add &gt; Description</a:t>
            </a:r>
            <a:endParaRPr lang="en-GB" sz="2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CDA0625-0660-AAF1-49A1-B464ECFD2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37" y="1881551"/>
            <a:ext cx="10849396" cy="42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39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42"/>
            <a:ext cx="10515600" cy="1325563"/>
          </a:xfrm>
        </p:spPr>
        <p:txBody>
          <a:bodyPr/>
          <a:lstStyle/>
          <a:p>
            <a:r>
              <a:rPr lang="en-US" dirty="0"/>
              <a:t>Bank Transfer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9. Bank Transfer &gt; Completed Successfully</a:t>
            </a:r>
            <a:endParaRPr lang="en-GB" sz="2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F10C73E-EC84-11E0-8F77-4E2E693C1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3418"/>
            <a:ext cx="11210202" cy="43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07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42"/>
            <a:ext cx="10515600" cy="1325563"/>
          </a:xfrm>
        </p:spPr>
        <p:txBody>
          <a:bodyPr/>
          <a:lstStyle/>
          <a:p>
            <a:r>
              <a:rPr lang="en-US" dirty="0"/>
              <a:t>Bank Transfer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10. Search </a:t>
            </a:r>
            <a:endParaRPr lang="en-GB" sz="2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92AA741-1424-15E6-CE94-1DD785CDA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4905"/>
            <a:ext cx="10150997" cy="401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45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42"/>
            <a:ext cx="10515600" cy="1325563"/>
          </a:xfrm>
        </p:spPr>
        <p:txBody>
          <a:bodyPr/>
          <a:lstStyle/>
          <a:p>
            <a:r>
              <a:rPr lang="en-US" dirty="0"/>
              <a:t>Bank Transfer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11. Search &gt; year and month  </a:t>
            </a:r>
            <a:endParaRPr lang="en-GB" sz="2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C86E486-393F-55F2-3EAD-21756A3D5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2700"/>
            <a:ext cx="11130023" cy="450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58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42"/>
            <a:ext cx="10515600" cy="1325563"/>
          </a:xfrm>
        </p:spPr>
        <p:txBody>
          <a:bodyPr/>
          <a:lstStyle/>
          <a:p>
            <a:r>
              <a:rPr lang="en-US" dirty="0"/>
              <a:t>Bank Transfer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554133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12. Search  </a:t>
            </a:r>
            <a:endParaRPr lang="en-GB" sz="2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D4128FD-DA90-8B7E-C867-E0D6B8A76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8625"/>
            <a:ext cx="10933253" cy="44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539"/>
            <a:ext cx="10515600" cy="1325563"/>
          </a:xfrm>
        </p:spPr>
        <p:txBody>
          <a:bodyPr/>
          <a:lstStyle/>
          <a:p>
            <a:r>
              <a:rPr lang="en-US" dirty="0"/>
              <a:t>How to record Expenses on ACMS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431097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2. Click &gt; ‘New’ option</a:t>
            </a:r>
            <a:endParaRPr lang="en-GB" sz="2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3F662E8-7DF2-B2FE-A2D2-23877001C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7208"/>
            <a:ext cx="10864174" cy="43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1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539"/>
            <a:ext cx="10515600" cy="1325563"/>
          </a:xfrm>
        </p:spPr>
        <p:txBody>
          <a:bodyPr/>
          <a:lstStyle/>
          <a:p>
            <a:r>
              <a:rPr lang="en-US" dirty="0"/>
              <a:t>How to record Expenses on ACMS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431097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2. Click &gt; ‘New’ option</a:t>
            </a:r>
            <a:endParaRPr lang="en-GB" sz="2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6CA6C41-3A9D-8BC4-0CBC-1C54BE56F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2613"/>
            <a:ext cx="11097638" cy="463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8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539"/>
            <a:ext cx="10515600" cy="1325563"/>
          </a:xfrm>
        </p:spPr>
        <p:txBody>
          <a:bodyPr/>
          <a:lstStyle/>
          <a:p>
            <a:r>
              <a:rPr lang="en-US" dirty="0"/>
              <a:t>How to record Expenses on ACMS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431097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3. Select &gt; Department</a:t>
            </a:r>
            <a:endParaRPr lang="en-GB" sz="2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B7FD642-9B38-4457-744D-CDBEF4B0A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2" y="1797413"/>
            <a:ext cx="10282136" cy="44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9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539"/>
            <a:ext cx="10515600" cy="1325563"/>
          </a:xfrm>
        </p:spPr>
        <p:txBody>
          <a:bodyPr/>
          <a:lstStyle/>
          <a:p>
            <a:r>
              <a:rPr lang="en-US" dirty="0"/>
              <a:t>How to record Expenses on ACMS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431097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4. Select &gt; Category</a:t>
            </a:r>
            <a:endParaRPr lang="en-GB" sz="2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461938A-5AF7-9E52-5554-044AACE69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84113"/>
            <a:ext cx="10689077" cy="43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6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539"/>
            <a:ext cx="10515600" cy="1325563"/>
          </a:xfrm>
        </p:spPr>
        <p:txBody>
          <a:bodyPr/>
          <a:lstStyle/>
          <a:p>
            <a:r>
              <a:rPr lang="en-US" dirty="0"/>
              <a:t>How to record Expenses on ACMS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431097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5. Select &gt; Date</a:t>
            </a:r>
            <a:endParaRPr lang="en-GB" sz="2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35064BA-CD08-E9AE-4108-33A478CCC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81550"/>
            <a:ext cx="10515599" cy="44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3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539"/>
            <a:ext cx="10515600" cy="1325563"/>
          </a:xfrm>
        </p:spPr>
        <p:txBody>
          <a:bodyPr/>
          <a:lstStyle/>
          <a:p>
            <a:r>
              <a:rPr lang="en-US" dirty="0"/>
              <a:t>How to record Expenses on ACMS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431097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6. Add &gt; Amount</a:t>
            </a:r>
            <a:endParaRPr lang="en-GB" sz="2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1A54B68-60A3-9E82-AD6C-AF6C77B67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9116"/>
            <a:ext cx="10515600" cy="44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0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539"/>
            <a:ext cx="10515600" cy="1325563"/>
          </a:xfrm>
        </p:spPr>
        <p:txBody>
          <a:bodyPr/>
          <a:lstStyle/>
          <a:p>
            <a:r>
              <a:rPr lang="en-US" dirty="0"/>
              <a:t>How to record Expenses on ACMS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870FD-5A63-D16A-A0B5-C75272F46658}"/>
              </a:ext>
            </a:extLst>
          </p:cNvPr>
          <p:cNvSpPr txBox="1">
            <a:spLocks/>
          </p:cNvSpPr>
          <p:nvPr/>
        </p:nvSpPr>
        <p:spPr>
          <a:xfrm>
            <a:off x="838200" y="1173390"/>
            <a:ext cx="4310975" cy="70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7. Select &gt; Type</a:t>
            </a:r>
            <a:endParaRPr lang="en-GB" sz="2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A52F949-EC0F-AB46-1034-57306882C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8233"/>
            <a:ext cx="10515600" cy="449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05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7me Colour Palett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D52A1"/>
      </a:accent1>
      <a:accent2>
        <a:srgbClr val="000000"/>
      </a:accent2>
      <a:accent3>
        <a:srgbClr val="FFFFFF"/>
      </a:accent3>
      <a:accent4>
        <a:srgbClr val="EFEFEF"/>
      </a:accent4>
      <a:accent5>
        <a:srgbClr val="D2D2D2"/>
      </a:accent5>
      <a:accent6>
        <a:srgbClr val="70707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Widescreen</PresentationFormat>
  <Paragraphs>85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Office Theme</vt:lpstr>
      <vt:lpstr>       + Implementation Weekend</vt:lpstr>
      <vt:lpstr>How to record Expenses on ACMS</vt:lpstr>
      <vt:lpstr>How to record Expenses on ACMS</vt:lpstr>
      <vt:lpstr>How to record Expenses on ACMS</vt:lpstr>
      <vt:lpstr>How to record Expenses on ACMS</vt:lpstr>
      <vt:lpstr>How to record Expenses on ACMS</vt:lpstr>
      <vt:lpstr>How to record Expenses on ACMS</vt:lpstr>
      <vt:lpstr>How to record Expenses on ACMS</vt:lpstr>
      <vt:lpstr>How to record Expenses on ACMS</vt:lpstr>
      <vt:lpstr>How to record Expenses on ACMS</vt:lpstr>
      <vt:lpstr>How to record Expenses on ACMS</vt:lpstr>
      <vt:lpstr>How to record Expenses on ACMS</vt:lpstr>
      <vt:lpstr>How to record Expenses on ACMS</vt:lpstr>
      <vt:lpstr>How to record Expenses on ACMS</vt:lpstr>
      <vt:lpstr>How to record Expenses on ACMS</vt:lpstr>
      <vt:lpstr>How to record Expenses on ACMS</vt:lpstr>
      <vt:lpstr>How to record Expenses on ACMS</vt:lpstr>
      <vt:lpstr>Bank Transfer</vt:lpstr>
      <vt:lpstr>Bank Transfer</vt:lpstr>
      <vt:lpstr>Bank Transfer</vt:lpstr>
      <vt:lpstr>Bank Transfer</vt:lpstr>
      <vt:lpstr>Bank Transfer</vt:lpstr>
      <vt:lpstr>Bank Transfer</vt:lpstr>
      <vt:lpstr>Bank Transfer</vt:lpstr>
      <vt:lpstr>Bank Transfer</vt:lpstr>
      <vt:lpstr>Bank Transfer</vt:lpstr>
      <vt:lpstr>Bank Transfer</vt:lpstr>
      <vt:lpstr>Bank Transfer</vt:lpstr>
      <vt:lpstr>Bank Transfer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ACMS +           information meeting for Pastors</dc:title>
  <dc:creator>Wederly Aguiar</dc:creator>
  <cp:lastModifiedBy>Aftab H Barki</cp:lastModifiedBy>
  <cp:revision>16</cp:revision>
  <dcterms:created xsi:type="dcterms:W3CDTF">2024-04-08T11:04:22Z</dcterms:created>
  <dcterms:modified xsi:type="dcterms:W3CDTF">2024-05-16T15:47:14Z</dcterms:modified>
</cp:coreProperties>
</file>